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Semi-Bold Bold" panose="020B0604020202020204" charset="0"/>
      <p:regular r:id="rId21"/>
    </p:embeddedFont>
    <p:embeddedFont>
      <p:font typeface="ไอติม" panose="020B0604020202020204" charset="-3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3.mp4"/><Relationship Id="rId7" Type="http://schemas.openxmlformats.org/officeDocument/2006/relationships/image" Target="../media/image7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9.png"/><Relationship Id="rId4" Type="http://schemas.openxmlformats.org/officeDocument/2006/relationships/video" Target="../media/media3.mp4"/><Relationship Id="rId9" Type="http://schemas.openxmlformats.org/officeDocument/2006/relationships/image" Target="../media/image7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5.mp4"/><Relationship Id="rId7" Type="http://schemas.openxmlformats.org/officeDocument/2006/relationships/image" Target="../media/image78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1.png"/><Relationship Id="rId4" Type="http://schemas.openxmlformats.org/officeDocument/2006/relationships/video" Target="../media/media5.mp4"/><Relationship Id="rId9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7.mp4"/><Relationship Id="rId7" Type="http://schemas.openxmlformats.org/officeDocument/2006/relationships/image" Target="../media/image78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3.png"/><Relationship Id="rId4" Type="http://schemas.openxmlformats.org/officeDocument/2006/relationships/video" Target="../media/media7.mp4"/><Relationship Id="rId9" Type="http://schemas.openxmlformats.org/officeDocument/2006/relationships/image" Target="../media/image7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image" Target="../media/image10.png"/><Relationship Id="rId21" Type="http://schemas.openxmlformats.org/officeDocument/2006/relationships/image" Target="../media/image28.jpe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23" Type="http://schemas.openxmlformats.org/officeDocument/2006/relationships/image" Target="../media/image30.jpe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6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9.sv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48.pn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4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7976309" y="6922661"/>
            <a:ext cx="4828818" cy="5335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12855" y="0"/>
            <a:ext cx="687514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19469" y="2857500"/>
            <a:ext cx="7402741" cy="45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9"/>
              </a:lnSpc>
            </a:pPr>
            <a:r>
              <a:rPr lang="en-US" sz="14999">
                <a:solidFill>
                  <a:srgbClr val="FEFBEB"/>
                </a:solidFill>
                <a:latin typeface="More Sugar Bold"/>
              </a:rPr>
              <a:t>Swallow</a:t>
            </a:r>
          </a:p>
          <a:p>
            <a:pPr>
              <a:lnSpc>
                <a:spcPts val="17999"/>
              </a:lnSpc>
            </a:pPr>
            <a:r>
              <a:rPr lang="en-US" sz="14999">
                <a:solidFill>
                  <a:srgbClr val="FFBD59"/>
                </a:solidFill>
                <a:latin typeface="More Sugar Bold"/>
              </a:rPr>
              <a:t>Plane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44766" y="0"/>
            <a:ext cx="6690747" cy="84827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14271" flipH="1" flipV="1">
            <a:off x="971902" y="-2832793"/>
            <a:ext cx="4828818" cy="53357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60584" y="6172200"/>
            <a:ext cx="243147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565815" y="7913306"/>
            <a:ext cx="1589539" cy="2689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97256" flipH="1" flipV="1">
            <a:off x="12133868" y="6371463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 flipH="1" flipV="1">
            <a:off x="12700097" y="5611221"/>
            <a:ext cx="5782577" cy="66275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01112">
            <a:off x="-816004" y="-1149145"/>
            <a:ext cx="4828818" cy="5335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40876" y="1407943"/>
            <a:ext cx="397621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การทดลอง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4727" y="2189628"/>
            <a:ext cx="430458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425A"/>
                </a:solidFill>
                <a:cs typeface="More Sugar"/>
              </a:rPr>
              <a:t>ไม่มีลมมากระทำ ปีกขยับ</a:t>
            </a:r>
          </a:p>
        </p:txBody>
      </p:sp>
      <p:pic>
        <p:nvPicPr>
          <p:cNvPr id="8" name="video-1653489669">
            <a:hlinkClick r:id="" action="ppaction://media"/>
            <a:extLst>
              <a:ext uri="{FF2B5EF4-FFF2-40B4-BE49-F238E27FC236}">
                <a16:creationId xmlns:a16="http://schemas.microsoft.com/office/drawing/2014/main" id="{FB7B3E66-EED5-8004-B6F4-663CCB9A1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984" r="4202"/>
          <a:stretch/>
        </p:blipFill>
        <p:spPr>
          <a:xfrm>
            <a:off x="1447800" y="3812461"/>
            <a:ext cx="8465018" cy="5066596"/>
          </a:xfrm>
          <a:prstGeom prst="rect">
            <a:avLst/>
          </a:prstGeom>
        </p:spPr>
      </p:pic>
      <p:pic>
        <p:nvPicPr>
          <p:cNvPr id="9" name="video-1653489694">
            <a:hlinkClick r:id="" action="ppaction://media"/>
            <a:extLst>
              <a:ext uri="{FF2B5EF4-FFF2-40B4-BE49-F238E27FC236}">
                <a16:creationId xmlns:a16="http://schemas.microsoft.com/office/drawing/2014/main" id="{598A52D0-A0D4-7451-997D-30D828DCB69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b="24991"/>
          <a:stretch/>
        </p:blipFill>
        <p:spPr>
          <a:xfrm>
            <a:off x="11887200" y="1028700"/>
            <a:ext cx="4361570" cy="5889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7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97256" flipH="1" flipV="1">
            <a:off x="12133868" y="6371463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 flipH="1" flipV="1">
            <a:off x="12700097" y="5611221"/>
            <a:ext cx="5782577" cy="66275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01112">
            <a:off x="-816004" y="-1149145"/>
            <a:ext cx="4828818" cy="5335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40876" y="1407943"/>
            <a:ext cx="397621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การทดลอง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73605" y="2189628"/>
            <a:ext cx="414682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425A"/>
                </a:solidFill>
                <a:cs typeface="More Sugar"/>
              </a:rPr>
              <a:t>มีลมมากระทำ ปีกอยู่นิ่ง</a:t>
            </a:r>
          </a:p>
        </p:txBody>
      </p:sp>
      <p:pic>
        <p:nvPicPr>
          <p:cNvPr id="8" name="video-1653489731">
            <a:hlinkClick r:id="" action="ppaction://media"/>
            <a:extLst>
              <a:ext uri="{FF2B5EF4-FFF2-40B4-BE49-F238E27FC236}">
                <a16:creationId xmlns:a16="http://schemas.microsoft.com/office/drawing/2014/main" id="{98876925-1F49-E0B8-8B25-D87FD9728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b="23689"/>
          <a:stretch/>
        </p:blipFill>
        <p:spPr>
          <a:xfrm>
            <a:off x="11887200" y="1028700"/>
            <a:ext cx="4287155" cy="5889256"/>
          </a:xfrm>
          <a:prstGeom prst="rect">
            <a:avLst/>
          </a:prstGeom>
        </p:spPr>
      </p:pic>
      <p:pic>
        <p:nvPicPr>
          <p:cNvPr id="9" name="video-1653489718">
            <a:hlinkClick r:id="" action="ppaction://media"/>
            <a:extLst>
              <a:ext uri="{FF2B5EF4-FFF2-40B4-BE49-F238E27FC236}">
                <a16:creationId xmlns:a16="http://schemas.microsoft.com/office/drawing/2014/main" id="{C7779983-F62B-DD34-29CC-17C849898D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4122" r="4117"/>
          <a:stretch/>
        </p:blipFill>
        <p:spPr>
          <a:xfrm>
            <a:off x="1447800" y="3752608"/>
            <a:ext cx="8465018" cy="5124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97256" flipH="1" flipV="1">
            <a:off x="12133868" y="6371463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9747" flipH="1" flipV="1">
            <a:off x="12700097" y="5611221"/>
            <a:ext cx="5782577" cy="66275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01112">
            <a:off x="-816004" y="-1149145"/>
            <a:ext cx="4828818" cy="5335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40876" y="1407943"/>
            <a:ext cx="397621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การทดลอง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4574" y="2189628"/>
            <a:ext cx="388489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425A"/>
                </a:solidFill>
                <a:cs typeface="More Sugar"/>
              </a:rPr>
              <a:t>มีลมมากระทำ ปีกขยับ</a:t>
            </a:r>
          </a:p>
        </p:txBody>
      </p:sp>
      <p:pic>
        <p:nvPicPr>
          <p:cNvPr id="8" name="video-1653489754">
            <a:hlinkClick r:id="" action="ppaction://media"/>
            <a:extLst>
              <a:ext uri="{FF2B5EF4-FFF2-40B4-BE49-F238E27FC236}">
                <a16:creationId xmlns:a16="http://schemas.microsoft.com/office/drawing/2014/main" id="{369A4164-68A4-366C-D5FF-265BBA2E2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7435" r="9139"/>
          <a:stretch/>
        </p:blipFill>
        <p:spPr>
          <a:xfrm>
            <a:off x="1452077" y="3744058"/>
            <a:ext cx="8465018" cy="5124692"/>
          </a:xfrm>
          <a:prstGeom prst="rect">
            <a:avLst/>
          </a:prstGeom>
        </p:spPr>
      </p:pic>
      <p:pic>
        <p:nvPicPr>
          <p:cNvPr id="9" name="video-1653489786">
            <a:hlinkClick r:id="" action="ppaction://media"/>
            <a:extLst>
              <a:ext uri="{FF2B5EF4-FFF2-40B4-BE49-F238E27FC236}">
                <a16:creationId xmlns:a16="http://schemas.microsoft.com/office/drawing/2014/main" id="{5967BC8F-18AD-DF34-183F-D040DB9140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b="17721"/>
          <a:stretch/>
        </p:blipFill>
        <p:spPr>
          <a:xfrm>
            <a:off x="12127765" y="1028700"/>
            <a:ext cx="3976219" cy="5889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0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82981">
            <a:off x="1354254" y="-1374212"/>
            <a:ext cx="5191027" cy="57359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7375" flipH="1" flipV="1">
            <a:off x="10187241" y="7953491"/>
            <a:ext cx="4828818" cy="53357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9747" flipH="1" flipV="1">
            <a:off x="13404947" y="5385099"/>
            <a:ext cx="5782577" cy="66275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5286" y="3478744"/>
            <a:ext cx="14278713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">
                <a:solidFill>
                  <a:srgbClr val="2C5574"/>
                </a:solidFill>
                <a:latin typeface="ไอติม Bold"/>
              </a:rPr>
              <a:t>           การบินของนกจะใช้การกระพือในการสร้างทั้งแรงยกและแรงผลัก แต่เมื่อไม่กระพือปีกก็จะกางปีกออก เพื่อรักษาแรงยกไว้ ในขณะที่ใช้แรงโน้มถ่วงเป็นแรงผลักเอาชนะแรงต้านจากอากาศ โดยจะทำให้ระดับความสูงในการบินลดลงเรื่อย ๆ เพื่อคงความเร็วไว้ แบบเดียวกับในเครื่องบินที่มนุษย์สร้าง การที่จะร่อนได้ดีหรือร่อนได้ไกลกว่าบนความสูงเท่ากันต้องมีอัตราส่วนระหว่างแรงยกต่อแรงต้านมาก ซึ่งปีกที่มีขนาดใหญ่จะได้เปรียบ ดังนั้นนกที่มีปีกขนาดใหญ่จะทำการร่อนมากกว่าการกระพือปีกบินเมื่อเทียบกับนกขนาดเล็กกว่า หรือ จะทำการร่อนแบบรักษาระดับ ซึ่งนกจะหากระแสลมลอยขึ้นเพื่อรักษาระดับการบิน เนื่องจากการร่อนของนกหรือ เครื่องบินปีกกระพือไม่มีการเคลื่อนที่ของปีกจึงใช้หลักการบิน(ร่อน)เหมือนกับเครื่องบินทั่วไป จึงสามารถใช้สมการการคำนวณได้เหมือนเครื่องบินทั่วไป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3023" y="1598533"/>
            <a:ext cx="544347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144">
                <a:solidFill>
                  <a:srgbClr val="2C5574"/>
                </a:solidFill>
                <a:cs typeface="More Sugar Bold"/>
              </a:rPr>
              <a:t>การวิเคราะห์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82981">
            <a:off x="1354254" y="-1374212"/>
            <a:ext cx="5191027" cy="57359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7375" flipH="1" flipV="1">
            <a:off x="10187241" y="7953491"/>
            <a:ext cx="4828818" cy="53357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9747" flipH="1" flipV="1">
            <a:off x="13404947" y="5385099"/>
            <a:ext cx="5782577" cy="66275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04042" y="652195"/>
            <a:ext cx="8681548" cy="45010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5557520"/>
            <a:ext cx="15456889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">
                <a:solidFill>
                  <a:srgbClr val="2C5574"/>
                </a:solidFill>
                <a:latin typeface="ไอติม Bold"/>
              </a:rPr>
              <a:t>          ในเครื่องบินทั่วไปจะมีปีกสร้างแรงยกและมีเครื่องยนต์ในการสร้างแรงผลักไปข้างหน้าแต่ในเครื่องบินที่เลียนแบบนกนางแอ่น</a:t>
            </a:r>
            <a:r>
              <a:rPr lang="en-US" sz="2799" spc="2">
                <a:solidFill>
                  <a:srgbClr val="2C5574"/>
                </a:solidFill>
                <a:cs typeface="ไอติม Bold"/>
              </a:rPr>
              <a:t>นั้นปีกจะต้องสร้างทั้งแรงยกและแรงผลักต้องอาศัยปัจจัยหลายๆอย่างแม้วิธีการจะต่างกันแต่หลักพื้นฐานในการบินนั้นเหมือนกัน นั่นคือเมื่ออากาศไหลผ่านปีกของนกจะถูกเบนลงเล็กน้อยทำให้เกิดความแตกต่างของความดันข้างบนปีกและความดันข้างล่างปีกเป็นผลทำให้เกิดแรงยกขึ้นที่ปีกเช่นเดียวกับเครื่องบินทั่วไปส่วนเครื่องยนต์ของเครื่องบินสามารถเปลี่ยนความเร็วของอากาศที่ไหลผ่านเครื่องยนต์เป็นผลให้โมเมนตัมเปลี่ยนไปและเกิดเป็นแรงผลักขึ้นซึ่งปีกของนกหรือเครื่องบินที่เลียนแบบนกนางแอ่นก็สามารถผลักอากาศไปข้างหลังทำให้โมเมนตัมเปลี่ยนและสร้างแรงผลักได้เช่นกั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33875"/>
            <a:ext cx="544347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144">
                <a:solidFill>
                  <a:srgbClr val="2C5574"/>
                </a:solidFill>
                <a:cs typeface="More Sugar Bold"/>
              </a:rPr>
              <a:t>สรุป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9747">
            <a:off x="-335637" y="-2020155"/>
            <a:ext cx="5782577" cy="6627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3459182" y="4192855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9747" flipH="1" flipV="1">
            <a:off x="13421839" y="5385099"/>
            <a:ext cx="5782577" cy="66275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13304" y="1028700"/>
            <a:ext cx="4828818" cy="5335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29454" y="3963256"/>
            <a:ext cx="9829092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 Bold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432637">
            <a:off x="12063080" y="-1398396"/>
            <a:ext cx="7115648" cy="27217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39541">
            <a:off x="7194033" y="2330742"/>
            <a:ext cx="3899934" cy="2907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169313">
            <a:off x="1194250" y="4203865"/>
            <a:ext cx="799849" cy="975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307687">
            <a:off x="6681386" y="4412914"/>
            <a:ext cx="1851796" cy="8181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573680" y="3070213"/>
            <a:ext cx="1243047" cy="7752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51340" y="5143500"/>
            <a:ext cx="1643161" cy="5377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-1425602">
            <a:off x="-990863" y="-1722188"/>
            <a:ext cx="4039126" cy="30091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59733" y="9959692"/>
            <a:ext cx="3716700" cy="4662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-625104" y="-805236"/>
            <a:ext cx="4302489" cy="3667872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856244" y="2916807"/>
            <a:ext cx="2495584" cy="249557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-107299" r="-95333" b="-102008"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755398" y="2656485"/>
            <a:ext cx="2705263" cy="288911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452" y="5602751"/>
            <a:ext cx="409916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cs typeface="ไอติม"/>
              </a:rPr>
              <a:t>นางสาว นลพรรณ สิงโต</a:t>
            </a:r>
          </a:p>
          <a:p>
            <a:pPr marL="0" lvl="0" indent="0"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latin typeface="ไอติม"/>
              </a:rPr>
              <a:t>6252500381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26870" y="5602751"/>
            <a:ext cx="363243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cs typeface="ไอติม"/>
              </a:rPr>
              <a:t>นาย กฤตภัค พะวงศ์</a:t>
            </a:r>
          </a:p>
          <a:p>
            <a:pPr marL="0" lvl="0" indent="0"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latin typeface="ไอติม"/>
              </a:rPr>
              <a:t>6252500470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896208" y="2916807"/>
            <a:ext cx="2495584" cy="249557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1"/>
              <a:stretch>
                <a:fillRect t="-19441" b="-12137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195293" y="2916807"/>
            <a:ext cx="2495584" cy="249557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2"/>
              <a:stretch>
                <a:fillRect l="-17543" r="-14034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832201" y="5545601"/>
            <a:ext cx="2495584" cy="249557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-124802" t="-59285" r="-13826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229721" y="5545601"/>
            <a:ext cx="2495584" cy="2495574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3"/>
              <a:stretch>
                <a:fillRect l="-29877" r="-20121"/>
              </a:stretch>
            </a:blip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4696354" y="5284770"/>
            <a:ext cx="2759375" cy="29469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791368" y="2653826"/>
            <a:ext cx="2705263" cy="288911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090453" y="2656485"/>
            <a:ext cx="2705263" cy="288911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1143931" y="5332715"/>
            <a:ext cx="2705263" cy="288911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 rot="-325488">
            <a:off x="4400342" y="9543442"/>
            <a:ext cx="7315200" cy="248716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327785" y="5602751"/>
            <a:ext cx="363243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cs typeface="ไอติม"/>
              </a:rPr>
              <a:t>นาย ภครพงษ์ แจ่มแจ้ง</a:t>
            </a:r>
          </a:p>
          <a:p>
            <a:pPr marL="0" lvl="0" indent="0"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latin typeface="ไอติม"/>
              </a:rPr>
              <a:t>6252500411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59733" y="8365025"/>
            <a:ext cx="34355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cs typeface="ไอติม"/>
              </a:rPr>
              <a:t>นางสาว วริศรา ดำรักษ์</a:t>
            </a:r>
          </a:p>
          <a:p>
            <a:pPr marL="0" lvl="0" indent="0"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latin typeface="ไอติม"/>
              </a:rPr>
              <a:t>6252500488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41629" y="8365025"/>
            <a:ext cx="421471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cs typeface="ไอติม"/>
              </a:rPr>
              <a:t>นาย เตวิช สนิทพิทักษ์สินธุ</a:t>
            </a:r>
          </a:p>
          <a:p>
            <a:pPr marL="0" lvl="0" indent="0" algn="ctr">
              <a:lnSpc>
                <a:spcPts val="2999"/>
              </a:lnSpc>
            </a:pPr>
            <a:r>
              <a:rPr lang="en-US" sz="2999">
                <a:solidFill>
                  <a:srgbClr val="191818"/>
                </a:solidFill>
                <a:latin typeface="ไอติม"/>
              </a:rPr>
              <a:t>6252500551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48986" y="1601339"/>
            <a:ext cx="619002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153">
                <a:solidFill>
                  <a:srgbClr val="FAFAFA"/>
                </a:solidFill>
                <a:cs typeface="More Sugar Bold"/>
              </a:rPr>
              <a:t>สมาชิก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808" r="44542"/>
          <a:stretch>
            <a:fillRect/>
          </a:stretch>
        </p:blipFill>
        <p:spPr>
          <a:xfrm rot="5400000">
            <a:off x="-637756" y="-349378"/>
            <a:ext cx="11694892" cy="104193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2228435"/>
            <a:ext cx="1437873" cy="2745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98587" y="1971675"/>
            <a:ext cx="6343650" cy="63436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82858" y="792432"/>
            <a:ext cx="3318759" cy="22205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65700">
            <a:off x="6861547" y="9542429"/>
            <a:ext cx="2499789" cy="12271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605718" y="7508763"/>
            <a:ext cx="1785737" cy="5844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519146">
            <a:off x="14247060" y="-465610"/>
            <a:ext cx="1316792" cy="12090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39238" y="478377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3251988"/>
            <a:ext cx="7752524" cy="427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7"/>
              </a:lnSpc>
            </a:pPr>
            <a:r>
              <a:rPr lang="en-US" sz="2419">
                <a:solidFill>
                  <a:srgbClr val="2C5574"/>
                </a:solidFill>
                <a:latin typeface="ไอติม"/>
              </a:rPr>
              <a:t>    เครื่องบินเป็นสิ่งประดิษฐ์ที่มนุษย์พัฒนาได้อย่างรวดเร็วภายในระยะเวลาไม่ถึงศตวรรษ และยังมีเครื่องบินที่น่าสนใจอีกแบบ คือ เครื่องบินที่เลียนแบบการทำงานมาจากธรรมชาติที่สามารถทำการบินได้อย่างมีประสิทธิภาพเคลื่อนที่ได้อย่างคล่องแคล่ว รวดเร็วอย่างนกโดยทั่วไป ด้วยกลไกการเคลื่อนไหวที่ซับซ้อนของปีกนกและข้อจำกัดหลายอย่างส่งผลให้เครื่องบินปีกกระพือไม่ได้รับความนิยมในปัจจุบัน 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2C5574"/>
                </a:solidFill>
                <a:latin typeface="ไอติม"/>
              </a:rPr>
              <a:t>    ดังนั้นคณะผู้จัดทำจึงสนใจที่จะศึกษาและพัฒนาโครงสร้างของเครื่องบินให้มีประสิทธิภาพ คุณสมบัติและพฤติกรรมการบินให้ใกล้เคียงกับนกนางแอ่นมากที่สุด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43000"/>
            <a:ext cx="7752524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ที่มาและความสำคัญ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955331" y="5723256"/>
            <a:ext cx="19893237" cy="994661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27585" y="1743423"/>
            <a:ext cx="6863702" cy="686370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4208" r="-29151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13895732" y="6853300"/>
            <a:ext cx="4828818" cy="53357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0124" y="-1150298"/>
            <a:ext cx="4828818" cy="53357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42138" y="5993827"/>
            <a:ext cx="6402583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3">
                <a:solidFill>
                  <a:srgbClr val="2B425A"/>
                </a:solidFill>
                <a:cs typeface="Fredoka One Bold"/>
              </a:rPr>
              <a:t>รูปร่างป้อม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3">
                <a:solidFill>
                  <a:srgbClr val="2B425A"/>
                </a:solidFill>
                <a:cs typeface="Fredoka One Bold"/>
              </a:rPr>
              <a:t>หางแฉกลึก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3">
                <a:solidFill>
                  <a:srgbClr val="2B425A"/>
                </a:solidFill>
                <a:cs typeface="Fredoka One Bold"/>
              </a:rPr>
              <a:t>ปีกแบน เรียวบาง ลู่ไปด้านท้าย</a:t>
            </a:r>
          </a:p>
        </p:txBody>
      </p:sp>
      <p:sp>
        <p:nvSpPr>
          <p:cNvPr id="8" name="TextBox 8"/>
          <p:cNvSpPr txBox="1"/>
          <p:nvPr/>
        </p:nvSpPr>
        <p:spPr>
          <a:xfrm rot="65264">
            <a:off x="9564155" y="3306366"/>
            <a:ext cx="5784376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216">
                <a:solidFill>
                  <a:srgbClr val="FFBD59"/>
                </a:solidFill>
                <a:latin typeface="More Sugar Bold"/>
              </a:rPr>
              <a:t>Swallow Bird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465" y="2902885"/>
            <a:ext cx="148520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">
                <a:solidFill>
                  <a:srgbClr val="FAFAFA"/>
                </a:solidFill>
                <a:cs typeface="ไอติม Bold"/>
              </a:rPr>
              <a:t>โครงสร้างของปีกนก</a:t>
            </a:r>
          </a:p>
          <a:p>
            <a:pPr>
              <a:lnSpc>
                <a:spcPts val="4200"/>
              </a:lnSpc>
            </a:pPr>
            <a:r>
              <a:rPr lang="en-US" sz="3000" spc="3">
                <a:solidFill>
                  <a:srgbClr val="FAFAFA"/>
                </a:solidFill>
                <a:cs typeface="ไอติม Bold"/>
              </a:rPr>
              <a:t>ปีกของนกมีขนาดและรูปร่างต่างกันออกไป เพื่อให้เหมาะสมกับการใช้งานของนกแต่ละชนิด ดังนี้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94821" y="-1870852"/>
            <a:ext cx="4828818" cy="53357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79490" y="4409332"/>
            <a:ext cx="14929019" cy="3390294"/>
            <a:chOff x="0" y="0"/>
            <a:chExt cx="19905359" cy="452039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9905359" cy="452039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960925" y="1013237"/>
              <a:ext cx="779480" cy="88031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151671" y="1842753"/>
              <a:ext cx="779480" cy="88031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960925" y="2723069"/>
              <a:ext cx="779480" cy="88031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151671" y="3603386"/>
              <a:ext cx="779480" cy="88031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347451" y="3603386"/>
              <a:ext cx="779480" cy="88031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955891" y="1842753"/>
              <a:ext cx="779480" cy="880316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955891" y="3603386"/>
              <a:ext cx="779480" cy="880316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4101063" y="7353982"/>
            <a:ext cx="4828818" cy="533571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48986" y="1143000"/>
            <a:ext cx="619002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FAFAFA"/>
                </a:solidFill>
                <a:cs typeface="More Sugar Bold"/>
              </a:rPr>
              <a:t>ทฤษฎีที่เกี่ยวข้อง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9747">
            <a:off x="-352529" y="-2020155"/>
            <a:ext cx="5782577" cy="6627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2438668" y="6403729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9747" flipH="1" flipV="1">
            <a:off x="13404947" y="5385099"/>
            <a:ext cx="5782577" cy="6627596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34908" y="615057"/>
            <a:ext cx="3959525" cy="39595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79689" t="-10667" r="-2745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479143" y="615057"/>
            <a:ext cx="3959525" cy="39595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85981" t="-6101" r="-55010" b="-2264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34908" y="5304987"/>
            <a:ext cx="3959525" cy="39595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95293" t="-14200" r="-30569" b="-64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79143" y="5304987"/>
            <a:ext cx="3959525" cy="39595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82057" t="-10791" r="-25321"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50476" y="4167151"/>
            <a:ext cx="2287331" cy="81486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294712" y="4167151"/>
            <a:ext cx="2287331" cy="81486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250476" y="8857082"/>
            <a:ext cx="2287331" cy="81486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294712" y="8857082"/>
            <a:ext cx="2287331" cy="8148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01112">
            <a:off x="-816004" y="-1149145"/>
            <a:ext cx="4828818" cy="53357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84849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Semi-Bold Bold"/>
              </a:rPr>
              <a:t>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84849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Semi-Bold Bold"/>
              </a:rPr>
              <a:t>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9123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Semi-Bold Bold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29123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Semi-Bold Bold"/>
              </a:rPr>
              <a:t>2.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4462" y="4863683"/>
            <a:ext cx="5759763" cy="79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5"/>
              </a:lnSpc>
            </a:pPr>
            <a:r>
              <a:rPr lang="en-US" sz="5955" spc="142">
                <a:solidFill>
                  <a:srgbClr val="FAFAFA"/>
                </a:solidFill>
                <a:cs typeface="More Sugar Bold"/>
              </a:rPr>
              <a:t>ทฤษฎีที่เกี่ยวข้อง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4784" y="5757328"/>
            <a:ext cx="5419119" cy="57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9"/>
              </a:lnSpc>
            </a:pPr>
            <a:r>
              <a:rPr lang="en-US" sz="3349" spc="3">
                <a:solidFill>
                  <a:srgbClr val="FAFAFA"/>
                </a:solidFill>
                <a:cs typeface="ไอติม Bold"/>
              </a:rPr>
              <a:t>การบินของนกมี 4 รูปแบบ ดังนี้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25894" y="9143668"/>
            <a:ext cx="1951957" cy="33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Semi-Bold Bold"/>
              </a:rPr>
              <a:t>hovering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870189" y="6246250"/>
            <a:ext cx="3136376" cy="2183848"/>
            <a:chOff x="0" y="0"/>
            <a:chExt cx="4181835" cy="2911797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5"/>
            <a:srcRect t="5385" b="21560"/>
            <a:stretch>
              <a:fillRect/>
            </a:stretch>
          </p:blipFill>
          <p:spPr>
            <a:xfrm>
              <a:off x="0" y="0"/>
              <a:ext cx="4181835" cy="2911797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>
              <a:off x="618062" y="2481475"/>
              <a:ext cx="2683814" cy="430322"/>
              <a:chOff x="0" y="0"/>
              <a:chExt cx="530136" cy="8500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30136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530136" h="85002">
                    <a:moveTo>
                      <a:pt x="0" y="0"/>
                    </a:moveTo>
                    <a:lnTo>
                      <a:pt x="530136" y="0"/>
                    </a:lnTo>
                    <a:lnTo>
                      <a:pt x="530136" y="85002"/>
                    </a:lnTo>
                    <a:lnTo>
                      <a:pt x="0" y="85002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0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3527993" y="1688057"/>
            <a:ext cx="3799765" cy="3079520"/>
            <a:chOff x="0" y="0"/>
            <a:chExt cx="5066353" cy="4106027"/>
          </a:xfrm>
        </p:grpSpPr>
        <p:sp>
          <p:nvSpPr>
            <p:cNvPr id="31" name="TextBox 31"/>
            <p:cNvSpPr txBox="1"/>
            <p:nvPr/>
          </p:nvSpPr>
          <p:spPr>
            <a:xfrm>
              <a:off x="1186894" y="3639178"/>
              <a:ext cx="2602609" cy="4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2"/>
                </a:lnSpc>
              </a:pPr>
              <a:r>
                <a:rPr lang="en-US" sz="2552">
                  <a:solidFill>
                    <a:srgbClr val="FFFFFF"/>
                  </a:solidFill>
                  <a:latin typeface="Montserrat Semi-Bold Bold"/>
                </a:rPr>
                <a:t>gliding</a:t>
              </a:r>
            </a:p>
          </p:txBody>
        </p: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0" y="0"/>
              <a:ext cx="5066353" cy="2418032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>
              <a:off x="781550" y="1474464"/>
              <a:ext cx="2491704" cy="799038"/>
              <a:chOff x="0" y="0"/>
              <a:chExt cx="530136" cy="17000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30136" cy="170004"/>
              </a:xfrm>
              <a:custGeom>
                <a:avLst/>
                <a:gdLst/>
                <a:ahLst/>
                <a:cxnLst/>
                <a:rect l="l" t="t" r="r" b="b"/>
                <a:pathLst>
                  <a:path w="530136" h="170004">
                    <a:moveTo>
                      <a:pt x="0" y="0"/>
                    </a:moveTo>
                    <a:lnTo>
                      <a:pt x="530136" y="0"/>
                    </a:lnTo>
                    <a:lnTo>
                      <a:pt x="530136" y="170004"/>
                    </a:lnTo>
                    <a:lnTo>
                      <a:pt x="0" y="1700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56"/>
                  </a:lnSpc>
                </a:pPr>
                <a:endParaRPr/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9611348" y="9119210"/>
            <a:ext cx="1654058" cy="33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Semi-Bold Bold"/>
              </a:rPr>
              <a:t>soaring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rcRect b="35789"/>
          <a:stretch>
            <a:fillRect/>
          </a:stretch>
        </p:blipFill>
        <p:spPr>
          <a:xfrm>
            <a:off x="13581963" y="6078369"/>
            <a:ext cx="3691825" cy="1983191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8612993" y="1721088"/>
            <a:ext cx="3691825" cy="3046490"/>
            <a:chOff x="0" y="0"/>
            <a:chExt cx="4922434" cy="4061986"/>
          </a:xfrm>
        </p:grpSpPr>
        <p:sp>
          <p:nvSpPr>
            <p:cNvPr id="39" name="TextBox 39"/>
            <p:cNvSpPr txBox="1"/>
            <p:nvPr/>
          </p:nvSpPr>
          <p:spPr>
            <a:xfrm>
              <a:off x="1215428" y="3595137"/>
              <a:ext cx="2401622" cy="4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2"/>
                </a:lnSpc>
              </a:pPr>
              <a:r>
                <a:rPr lang="en-US" sz="2552">
                  <a:solidFill>
                    <a:srgbClr val="FFFFFF"/>
                  </a:solidFill>
                  <a:latin typeface="Montserrat Semi-Bold Bold"/>
                </a:rPr>
                <a:t>flapping</a:t>
              </a:r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0" y="0"/>
              <a:ext cx="4922434" cy="2604462"/>
            </a:xfrm>
            <a:prstGeom prst="rect">
              <a:avLst/>
            </a:prstGeom>
          </p:spPr>
        </p:pic>
        <p:grpSp>
          <p:nvGrpSpPr>
            <p:cNvPr id="41" name="Group 41"/>
            <p:cNvGrpSpPr/>
            <p:nvPr/>
          </p:nvGrpSpPr>
          <p:grpSpPr>
            <a:xfrm>
              <a:off x="1119310" y="2110640"/>
              <a:ext cx="2683814" cy="430322"/>
              <a:chOff x="0" y="0"/>
              <a:chExt cx="530136" cy="8500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530136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530136" h="85002">
                    <a:moveTo>
                      <a:pt x="0" y="0"/>
                    </a:moveTo>
                    <a:lnTo>
                      <a:pt x="530136" y="0"/>
                    </a:lnTo>
                    <a:lnTo>
                      <a:pt x="530136" y="85002"/>
                    </a:lnTo>
                    <a:lnTo>
                      <a:pt x="0" y="85002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4101063" y="7353982"/>
            <a:ext cx="4828818" cy="5335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94821" y="-1870852"/>
            <a:ext cx="4828818" cy="53357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4220"/>
          <a:stretch>
            <a:fillRect/>
          </a:stretch>
        </p:blipFill>
        <p:spPr>
          <a:xfrm>
            <a:off x="1915569" y="3167272"/>
            <a:ext cx="14456863" cy="52849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48986" y="1143000"/>
            <a:ext cx="619002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153">
                <a:solidFill>
                  <a:srgbClr val="FAFAFA"/>
                </a:solidFill>
                <a:cs typeface="More Sugar Bold"/>
              </a:rPr>
              <a:t>ทฤษฎีที่เกี่ยวข้อง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97052" y="2187855"/>
            <a:ext cx="86938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">
                <a:solidFill>
                  <a:srgbClr val="FAFAFA"/>
                </a:solidFill>
                <a:cs typeface="ไอติม Bold"/>
              </a:rPr>
              <a:t>การเปรียบเทียบการไหลของอากาศระหว่างนกและเครื่องบิน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85709" y="-1430936"/>
            <a:ext cx="4828818" cy="5335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0" y="5715000"/>
            <a:ext cx="18288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4101063" y="7353982"/>
            <a:ext cx="4828818" cy="53357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18631" t="32150" r="7487" b="13285"/>
          <a:stretch>
            <a:fillRect/>
          </a:stretch>
        </p:blipFill>
        <p:spPr>
          <a:xfrm>
            <a:off x="1397125" y="3155238"/>
            <a:ext cx="15493750" cy="51195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86252" y="533400"/>
            <a:ext cx="951549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การออกแบบ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85709" y="-1430936"/>
            <a:ext cx="4828818" cy="5335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0" y="5715000"/>
            <a:ext cx="18288000" cy="621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4101063" y="7353982"/>
            <a:ext cx="4828818" cy="53357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86252" y="533400"/>
            <a:ext cx="951549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spc="153">
                <a:solidFill>
                  <a:srgbClr val="2C5574"/>
                </a:solidFill>
                <a:cs typeface="More Sugar Bold"/>
              </a:rPr>
              <a:t>การออกแบบ</a:t>
            </a:r>
          </a:p>
        </p:txBody>
      </p:sp>
      <p:pic>
        <p:nvPicPr>
          <p:cNvPr id="6" name="2022-05-25_01-22-15 (1)">
            <a:hlinkClick r:id="" action="ppaction://media"/>
            <a:extLst>
              <a:ext uri="{FF2B5EF4-FFF2-40B4-BE49-F238E27FC236}">
                <a16:creationId xmlns:a16="http://schemas.microsoft.com/office/drawing/2014/main" id="{ACC8B52C-41C0-80F9-E753-2E9B5E11F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56"/>
                </p14:media>
              </p:ext>
            </p:extLst>
          </p:nvPr>
        </p:nvPicPr>
        <p:blipFill rotWithShape="1">
          <a:blip r:embed="rId8"/>
          <a:srcRect l="11034" t="5320" b="2552"/>
          <a:stretch>
            <a:fillRect/>
          </a:stretch>
        </p:blipFill>
        <p:spPr>
          <a:xfrm>
            <a:off x="3112204" y="1766896"/>
            <a:ext cx="12063591" cy="7027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581</Words>
  <Application>Microsoft Office PowerPoint</Application>
  <PresentationFormat>กำหนดเอง</PresentationFormat>
  <Paragraphs>48</Paragraphs>
  <Slides>15</Slides>
  <Notes>0</Notes>
  <HiddenSlides>0</HiddenSlides>
  <MMClips>7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2" baseType="lpstr">
      <vt:lpstr>More Sugar Bold</vt:lpstr>
      <vt:lpstr>Arial</vt:lpstr>
      <vt:lpstr>Calibri</vt:lpstr>
      <vt:lpstr>ไอติม Bold</vt:lpstr>
      <vt:lpstr>ไอติม</vt:lpstr>
      <vt:lpstr>Montserrat Semi-Bold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Conclusion</dc:title>
  <cp:lastModifiedBy>NONLAPHAN SINGTO</cp:lastModifiedBy>
  <cp:revision>3</cp:revision>
  <dcterms:created xsi:type="dcterms:W3CDTF">2006-08-16T00:00:00Z</dcterms:created>
  <dcterms:modified xsi:type="dcterms:W3CDTF">2022-05-30T15:46:50Z</dcterms:modified>
  <dc:identifier>DAFBhotKC-I</dc:identifier>
</cp:coreProperties>
</file>